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4630400" cy="8229600"/>
  <p:notesSz cx="8229600" cy="14630400"/>
  <p:embeddedFontLst>
    <p:embeddedFont>
      <p:font typeface="Merriweather Light" panose="00000400000000000000" pitchFamily="2" charset="0"/>
      <p:regular r:id="rId12"/>
      <p:italic r:id="rId13"/>
    </p:embeddedFont>
    <p:embeddedFont>
      <p:font typeface="Open Sans" panose="020B060603050402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1288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Credit Card Transaction Dashboard</a:t>
            </a:r>
            <a:endParaRPr lang="en-US" sz="44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D028DF-BB62-8FC9-11A5-D42372536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1482" y="7790021"/>
            <a:ext cx="2219635" cy="3143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CA9EC1-44D6-B3AE-8DCB-402DE43DDC5E}"/>
              </a:ext>
            </a:extLst>
          </p:cNvPr>
          <p:cNvSpPr txBox="1"/>
          <p:nvPr/>
        </p:nvSpPr>
        <p:spPr>
          <a:xfrm>
            <a:off x="601579" y="5390760"/>
            <a:ext cx="7315200" cy="431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Analytics for Strategic Portfolio Management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4CE55A-1280-E495-1431-7E1494EB5051}"/>
              </a:ext>
            </a:extLst>
          </p:cNvPr>
          <p:cNvSpPr txBox="1"/>
          <p:nvPr/>
        </p:nvSpPr>
        <p:spPr>
          <a:xfrm>
            <a:off x="601579" y="6125298"/>
            <a:ext cx="7315200" cy="431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Presented by : Tarun Kumar Rathore</a:t>
            </a:r>
            <a:endParaRPr lang="en-US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28959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Dashboard Overview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1319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Power BI dashboard delivers a complete 360° view of customer spending patterns and portfolio performance. Built for strategic decision-making, it transforms raw transaction data into actionable business intelligence.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721638" y="4045655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slicers enable management to drill into customer behavior by time period, demographics, card type, and income segments.</a:t>
            </a:r>
            <a:endParaRPr lang="en-US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520" y="535067"/>
            <a:ext cx="6342102" cy="63421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3CE2B4-D2C4-3E92-7003-659CAA985A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482" y="7790021"/>
            <a:ext cx="2219635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5098"/>
            <a:ext cx="79178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Key Dashboard Components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97505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Quarterly Analytics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622358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Revenue and transaction trends across Q1-Q4 performance periods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897505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2982" y="3131939"/>
            <a:ext cx="2879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Spending Categories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2982" y="3622358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expenditure types including Bills, Entertainment, and Travel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09411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Customer Segments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5534263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Demographics breakdown by education level and occupation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809411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2982" y="50438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Card Portfolio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2982" y="553426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Revenue contribution across Blue, Silver, Gold, and Platinum tiers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82C851-8097-2165-351E-F49CFA6F4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1482" y="7790021"/>
            <a:ext cx="2219635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742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706" y="3174444"/>
            <a:ext cx="8301990" cy="618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 Foundation: SQL Preparation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92706" y="4089797"/>
            <a:ext cx="1324498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Raw transaction data underwent comprehensive cleaning and structuring to ensure accuracy and consistency before Power BI analysis.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92706" y="4629150"/>
            <a:ext cx="197882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01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92706" y="4942642"/>
            <a:ext cx="6523553" cy="22860"/>
          </a:xfrm>
          <a:prstGeom prst="rect">
            <a:avLst/>
          </a:prstGeom>
          <a:solidFill>
            <a:srgbClr val="FFAD94"/>
          </a:solidFill>
          <a:ln/>
        </p:spPr>
      </p:sp>
      <p:sp>
        <p:nvSpPr>
          <p:cNvPr id="7" name="Text 4"/>
          <p:cNvSpPr/>
          <p:nvPr/>
        </p:nvSpPr>
        <p:spPr>
          <a:xfrm>
            <a:off x="692706" y="5087303"/>
            <a:ext cx="2474238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 Validation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92706" y="5515213"/>
            <a:ext cx="652355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Removed missing or null customer IDs and transaction records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414141" y="4629150"/>
            <a:ext cx="197882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02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414141" y="4942642"/>
            <a:ext cx="6523553" cy="22860"/>
          </a:xfrm>
          <a:prstGeom prst="rect">
            <a:avLst/>
          </a:prstGeom>
          <a:solidFill>
            <a:srgbClr val="FFAD94"/>
          </a:solidFill>
          <a:ln/>
        </p:spPr>
      </p:sp>
      <p:sp>
        <p:nvSpPr>
          <p:cNvPr id="11" name="Text 8"/>
          <p:cNvSpPr/>
          <p:nvPr/>
        </p:nvSpPr>
        <p:spPr>
          <a:xfrm>
            <a:off x="7414141" y="5087303"/>
            <a:ext cx="2474238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Consistency Checks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414141" y="5515213"/>
            <a:ext cx="652355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Corrected data inconsistencies and standardized field formats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92706" y="6178153"/>
            <a:ext cx="197882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92706" y="6491645"/>
            <a:ext cx="6523553" cy="22860"/>
          </a:xfrm>
          <a:prstGeom prst="rect">
            <a:avLst/>
          </a:prstGeom>
          <a:solidFill>
            <a:srgbClr val="FFAD94"/>
          </a:solidFill>
          <a:ln/>
        </p:spPr>
      </p:sp>
      <p:sp>
        <p:nvSpPr>
          <p:cNvPr id="15" name="Text 12"/>
          <p:cNvSpPr/>
          <p:nvPr/>
        </p:nvSpPr>
        <p:spPr>
          <a:xfrm>
            <a:off x="692706" y="6636306"/>
            <a:ext cx="2474238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Field Enhancement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92706" y="7064216"/>
            <a:ext cx="652355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calculated fields and enriched customer profiles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7414141" y="6178153"/>
            <a:ext cx="197882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8" name="Shape 15"/>
          <p:cNvSpPr/>
          <p:nvPr/>
        </p:nvSpPr>
        <p:spPr>
          <a:xfrm>
            <a:off x="7414141" y="6491645"/>
            <a:ext cx="6523553" cy="22860"/>
          </a:xfrm>
          <a:prstGeom prst="rect">
            <a:avLst/>
          </a:prstGeom>
          <a:solidFill>
            <a:srgbClr val="FFAD94"/>
          </a:solidFill>
          <a:ln/>
        </p:spPr>
      </p:sp>
      <p:sp>
        <p:nvSpPr>
          <p:cNvPr id="19" name="Text 16"/>
          <p:cNvSpPr/>
          <p:nvPr/>
        </p:nvSpPr>
        <p:spPr>
          <a:xfrm>
            <a:off x="7414141" y="6636306"/>
            <a:ext cx="2474238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Table Integration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7414141" y="7064216"/>
            <a:ext cx="652355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Joined customer and transaction tables for comprehensive analysis</a:t>
            </a:r>
            <a:endParaRPr lang="en-US" sz="15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4F77577-1E84-71E1-4459-6B39A5E50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482" y="7790021"/>
            <a:ext cx="2219635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60913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DAX Measures &amp; KPIs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1739"/>
            <a:ext cx="377249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Core Financial Metrics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3162181"/>
            <a:ext cx="4885015" cy="4942209"/>
          </a:xfrm>
          <a:prstGeom prst="roundRect">
            <a:avLst>
              <a:gd name="adj" fmla="val 2642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2480" y="3162181"/>
            <a:ext cx="4800174" cy="4942209"/>
          </a:xfrm>
          <a:prstGeom prst="roundRect">
            <a:avLst>
              <a:gd name="adj" fmla="val 944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332202"/>
            <a:ext cx="4454009" cy="4560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IN" dirty="0" err="1">
                <a:highlight>
                  <a:srgbClr val="F2F2F2"/>
                </a:highlight>
              </a:rPr>
              <a:t>Current_week_Reveneue</a:t>
            </a:r>
            <a:r>
              <a:rPr lang="en-IN" dirty="0">
                <a:highlight>
                  <a:srgbClr val="F2F2F2"/>
                </a:highlight>
              </a:rPr>
              <a:t> = CALCULATE(</a:t>
            </a:r>
          </a:p>
          <a:p>
            <a:r>
              <a:rPr lang="en-IN" dirty="0">
                <a:highlight>
                  <a:srgbClr val="F2F2F2"/>
                </a:highlight>
              </a:rPr>
              <a:t> SUM('</a:t>
            </a:r>
            <a:r>
              <a:rPr lang="en-IN" dirty="0" err="1">
                <a:highlight>
                  <a:srgbClr val="F2F2F2"/>
                </a:highlight>
              </a:rPr>
              <a:t>ccdb</a:t>
            </a:r>
            <a:r>
              <a:rPr lang="en-IN" dirty="0">
                <a:highlight>
                  <a:srgbClr val="F2F2F2"/>
                </a:highlight>
              </a:rPr>
              <a:t> </a:t>
            </a:r>
            <a:r>
              <a:rPr lang="en-IN" dirty="0" err="1">
                <a:highlight>
                  <a:srgbClr val="F2F2F2"/>
                </a:highlight>
              </a:rPr>
              <a:t>cc_detail</a:t>
            </a:r>
            <a:r>
              <a:rPr lang="en-IN" dirty="0">
                <a:highlight>
                  <a:srgbClr val="F2F2F2"/>
                </a:highlight>
              </a:rPr>
              <a:t>'[Revenue]),</a:t>
            </a:r>
          </a:p>
          <a:p>
            <a:r>
              <a:rPr lang="en-IN" dirty="0">
                <a:highlight>
                  <a:srgbClr val="F2F2F2"/>
                </a:highlight>
              </a:rPr>
              <a:t> FILTER(</a:t>
            </a:r>
          </a:p>
          <a:p>
            <a:r>
              <a:rPr lang="en-IN" dirty="0">
                <a:highlight>
                  <a:srgbClr val="F2F2F2"/>
                </a:highlight>
              </a:rPr>
              <a:t> ALL('</a:t>
            </a:r>
            <a:r>
              <a:rPr lang="en-IN" dirty="0" err="1">
                <a:highlight>
                  <a:srgbClr val="F2F2F2"/>
                </a:highlight>
              </a:rPr>
              <a:t>ccdb</a:t>
            </a:r>
            <a:r>
              <a:rPr lang="en-IN" dirty="0">
                <a:highlight>
                  <a:srgbClr val="F2F2F2"/>
                </a:highlight>
              </a:rPr>
              <a:t> </a:t>
            </a:r>
            <a:r>
              <a:rPr lang="en-IN" dirty="0" err="1">
                <a:highlight>
                  <a:srgbClr val="F2F2F2"/>
                </a:highlight>
              </a:rPr>
              <a:t>cc_detail</a:t>
            </a:r>
            <a:r>
              <a:rPr lang="en-IN" dirty="0">
                <a:highlight>
                  <a:srgbClr val="F2F2F2"/>
                </a:highlight>
              </a:rPr>
              <a:t>' ),</a:t>
            </a:r>
          </a:p>
          <a:p>
            <a:r>
              <a:rPr lang="en-IN" dirty="0">
                <a:highlight>
                  <a:srgbClr val="F2F2F2"/>
                </a:highlight>
              </a:rPr>
              <a:t> '</a:t>
            </a:r>
            <a:r>
              <a:rPr lang="en-IN" dirty="0" err="1">
                <a:highlight>
                  <a:srgbClr val="F2F2F2"/>
                </a:highlight>
              </a:rPr>
              <a:t>ccdb</a:t>
            </a:r>
            <a:r>
              <a:rPr lang="en-IN" dirty="0">
                <a:highlight>
                  <a:srgbClr val="F2F2F2"/>
                </a:highlight>
              </a:rPr>
              <a:t> </a:t>
            </a:r>
            <a:r>
              <a:rPr lang="en-IN" dirty="0" err="1">
                <a:highlight>
                  <a:srgbClr val="F2F2F2"/>
                </a:highlight>
              </a:rPr>
              <a:t>cc_detail</a:t>
            </a:r>
            <a:r>
              <a:rPr lang="en-IN" dirty="0">
                <a:highlight>
                  <a:srgbClr val="F2F2F2"/>
                </a:highlight>
              </a:rPr>
              <a:t>'[week_num2] = MAX('</a:t>
            </a:r>
            <a:r>
              <a:rPr lang="en-IN" dirty="0" err="1">
                <a:highlight>
                  <a:srgbClr val="F2F2F2"/>
                </a:highlight>
              </a:rPr>
              <a:t>ccdb</a:t>
            </a:r>
            <a:r>
              <a:rPr lang="en-IN" dirty="0">
                <a:highlight>
                  <a:srgbClr val="F2F2F2"/>
                </a:highlight>
              </a:rPr>
              <a:t> </a:t>
            </a:r>
            <a:r>
              <a:rPr lang="en-IN" dirty="0" err="1">
                <a:highlight>
                  <a:srgbClr val="F2F2F2"/>
                </a:highlight>
              </a:rPr>
              <a:t>cc_detail</a:t>
            </a:r>
            <a:r>
              <a:rPr lang="en-IN" dirty="0">
                <a:highlight>
                  <a:srgbClr val="F2F2F2"/>
                </a:highlight>
              </a:rPr>
              <a:t>'[week_num2]))) </a:t>
            </a:r>
          </a:p>
          <a:p>
            <a:endParaRPr lang="en-IN" dirty="0">
              <a:highlight>
                <a:srgbClr val="F2F2F2"/>
              </a:highlight>
            </a:endParaRPr>
          </a:p>
          <a:p>
            <a:endParaRPr lang="en-IN" dirty="0">
              <a:highlight>
                <a:srgbClr val="F2F2F2"/>
              </a:highlight>
            </a:endParaRPr>
          </a:p>
          <a:p>
            <a:r>
              <a:rPr lang="en-IN" dirty="0" err="1"/>
              <a:t>Previous_week_Reveneue</a:t>
            </a:r>
            <a:r>
              <a:rPr lang="en-IN" dirty="0"/>
              <a:t> = CALCULATE(</a:t>
            </a:r>
          </a:p>
          <a:p>
            <a:r>
              <a:rPr lang="en-IN" dirty="0"/>
              <a:t> SUM('</a:t>
            </a:r>
            <a:r>
              <a:rPr lang="en-IN" dirty="0" err="1"/>
              <a:t>ccdb</a:t>
            </a:r>
            <a:r>
              <a:rPr lang="en-IN" dirty="0"/>
              <a:t> </a:t>
            </a:r>
            <a:r>
              <a:rPr lang="en-IN" dirty="0" err="1"/>
              <a:t>cc_detail</a:t>
            </a:r>
            <a:r>
              <a:rPr lang="en-IN" dirty="0"/>
              <a:t>'[Revenue]),</a:t>
            </a:r>
          </a:p>
          <a:p>
            <a:r>
              <a:rPr lang="en-IN" dirty="0"/>
              <a:t> FILTER(</a:t>
            </a:r>
          </a:p>
          <a:p>
            <a:r>
              <a:rPr lang="en-IN" dirty="0"/>
              <a:t> ALL('</a:t>
            </a:r>
            <a:r>
              <a:rPr lang="en-IN" dirty="0" err="1"/>
              <a:t>ccdb</a:t>
            </a:r>
            <a:r>
              <a:rPr lang="en-IN" dirty="0"/>
              <a:t> </a:t>
            </a:r>
            <a:r>
              <a:rPr lang="en-IN" dirty="0" err="1"/>
              <a:t>cc_detail</a:t>
            </a:r>
            <a:r>
              <a:rPr lang="en-IN" dirty="0"/>
              <a:t>' ),</a:t>
            </a:r>
          </a:p>
          <a:p>
            <a:r>
              <a:rPr lang="en-IN" dirty="0"/>
              <a:t> '</a:t>
            </a:r>
            <a:r>
              <a:rPr lang="en-IN" dirty="0" err="1"/>
              <a:t>ccdb</a:t>
            </a:r>
            <a:r>
              <a:rPr lang="en-IN" dirty="0"/>
              <a:t> </a:t>
            </a:r>
            <a:r>
              <a:rPr lang="en-IN" dirty="0" err="1"/>
              <a:t>cc_detail</a:t>
            </a:r>
            <a:r>
              <a:rPr lang="en-IN" dirty="0"/>
              <a:t>'[week_num2] = MAX('</a:t>
            </a:r>
            <a:r>
              <a:rPr lang="en-IN" dirty="0" err="1"/>
              <a:t>ccdb</a:t>
            </a:r>
            <a:r>
              <a:rPr lang="en-IN" dirty="0"/>
              <a:t> </a:t>
            </a:r>
            <a:r>
              <a:rPr lang="en-IN" dirty="0" err="1"/>
              <a:t>cc_detail</a:t>
            </a:r>
            <a:r>
              <a:rPr lang="en-IN" dirty="0"/>
              <a:t>'[week_num2])-1)) </a:t>
            </a:r>
          </a:p>
          <a:p>
            <a:endParaRPr lang="en-IN" dirty="0">
              <a:highlight>
                <a:srgbClr val="F2F2F2"/>
              </a:highlight>
            </a:endParaRPr>
          </a:p>
          <a:p>
            <a:endParaRPr lang="en-IN" dirty="0">
              <a:highlight>
                <a:srgbClr val="F2F2F2"/>
              </a:highlight>
            </a:endParaRPr>
          </a:p>
          <a:p>
            <a:endParaRPr lang="en-IN" dirty="0">
              <a:highlight>
                <a:srgbClr val="F2F2F2"/>
              </a:highlight>
            </a:endParaRPr>
          </a:p>
        </p:txBody>
      </p:sp>
      <p:sp>
        <p:nvSpPr>
          <p:cNvPr id="7" name="Text 5"/>
          <p:cNvSpPr/>
          <p:nvPr/>
        </p:nvSpPr>
        <p:spPr>
          <a:xfrm>
            <a:off x="6239828" y="2458998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DAX calculations enable dynamic insights through slicer-based filtering and drill-down capabilities. These measures power real-time portfolio analysis and comparative performance metrics.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6239828" y="3979434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Segmentation formulas calculate revenue distribution across card categories and customer demographics, providing strategic visibility into portfolio composition.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DA1B89-4E30-B170-F907-C2F8C8A26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1482" y="7790021"/>
            <a:ext cx="2219635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3827"/>
            <a:ext cx="91132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Financial Performance Snapshot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19582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$55M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4351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841796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Annual portfolio performance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3319582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$45M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4351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Transaction Value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4841796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 spending volume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3319582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$7.8M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4351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Interest Earned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4841796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14% profitability margin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3319582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166.6K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43513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Peak Transactions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4841796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Q3 performance high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8227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Strong profitability from interest income indicates healthy credit utilization, though requires careful risk monitoring.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1BC31F6-A30D-A0EC-4332-CC0DDDE01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1482" y="7790021"/>
            <a:ext cx="2219635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3875" y="411599"/>
            <a:ext cx="4725472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3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Customer &amp; Card Insights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23875" y="1253371"/>
            <a:ext cx="2762726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Top Spending Categories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23875" y="1636135"/>
            <a:ext cx="6608802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b="1" dirty="0">
                <a:solidFill>
                  <a:srgbClr val="FFAD9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Bills:</a:t>
            </a: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$14M - Essential utilities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23875" y="2002597"/>
            <a:ext cx="6608802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b="1" dirty="0">
                <a:solidFill>
                  <a:srgbClr val="FFD1C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Entertainment:</a:t>
            </a: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$10M - Lifestyle spending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23875" y="2367723"/>
            <a:ext cx="6608802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b="1" dirty="0">
                <a:solidFill>
                  <a:srgbClr val="FFDBC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Fuel &amp; Grocery:</a:t>
            </a: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$9M each - Daily needs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523875" y="2728594"/>
            <a:ext cx="6608802" cy="508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b="1" dirty="0">
                <a:solidFill>
                  <a:srgbClr val="FFED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Travel:</a:t>
            </a: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$6M - Growth opportunity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23875" y="3369331"/>
            <a:ext cx="2245400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Customer Segments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523875" y="4004165"/>
            <a:ext cx="6608802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Graduates lead with $22M revenue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523875" y="4392237"/>
            <a:ext cx="6608802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Businessmen drive $17M in transactions</a:t>
            </a: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523875" y="4800682"/>
            <a:ext cx="6608802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White-collar professionals contribute $10M</a:t>
            </a:r>
            <a:endParaRPr lang="en-US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090" y="411599"/>
            <a:ext cx="6608802" cy="6608802"/>
          </a:xfrm>
          <a:prstGeom prst="rect">
            <a:avLst/>
          </a:prstGeom>
        </p:spPr>
      </p:pic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004" y="8280559"/>
            <a:ext cx="187047" cy="14966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CBE357D-84C1-74B2-89CB-5B608EC124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31482" y="7790021"/>
            <a:ext cx="2219635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7927"/>
            <a:ext cx="79119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70334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E5BEB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670334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FFAD94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927628"/>
            <a:ext cx="32899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Diversify Card Portfolio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418046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Launch targeted campaigns to migrate customers to Gold and Platinum tiers with premium benefits and rewards.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670334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E5BEB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670334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FFAD94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927628"/>
            <a:ext cx="31877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Boost Digital Adoption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418046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cashback incentives for online transactions to grow the underperforming $3M digital channel.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990862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E5BEB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99086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FFAD94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5248156"/>
            <a:ext cx="33451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Expand Travel Segment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738574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Partner with airlines and hotels to capture more of the $6M travel category through co-branded offerings.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990862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E5BEB2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99086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FFAD94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52481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Address Q4 Decline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738574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 seasonal campaigns and loyalty rewards to stabilize the 6% revenue drop in fourth quarter.</a:t>
            </a:r>
            <a:endParaRPr lang="en-US" sz="175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901465D-2DAA-96AA-3008-8DF7D58F4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1482" y="7790021"/>
            <a:ext cx="2219635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475" y="439579"/>
            <a:ext cx="7109579" cy="499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Transforming Data into Intelligence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75" y="1358741"/>
            <a:ext cx="799267" cy="9847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18523" y="1518523"/>
            <a:ext cx="1998345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SQL Foundation</a:t>
            </a: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1518523" y="1927979"/>
            <a:ext cx="560165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Clean, consistent data architecture</a:t>
            </a:r>
            <a:endParaRPr lang="en-US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475" y="2343507"/>
            <a:ext cx="799267" cy="9847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18523" y="2503289"/>
            <a:ext cx="1998345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DAX Analytics</a:t>
            </a:r>
            <a:endParaRPr lang="en-US" dirty="0"/>
          </a:p>
        </p:txBody>
      </p:sp>
      <p:sp>
        <p:nvSpPr>
          <p:cNvPr id="8" name="Text 4"/>
          <p:cNvSpPr/>
          <p:nvPr/>
        </p:nvSpPr>
        <p:spPr>
          <a:xfrm>
            <a:off x="1518523" y="2912745"/>
            <a:ext cx="560165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KPIs and calculations</a:t>
            </a:r>
            <a:endParaRPr lang="en-US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475" y="3328273"/>
            <a:ext cx="799267" cy="9847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289E8C7-8FAE-D88B-FBC0-7379698F3E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31482" y="7790021"/>
            <a:ext cx="2219635" cy="31436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18523" y="3488055"/>
            <a:ext cx="1998345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Power BI Visuals</a:t>
            </a:r>
            <a:endParaRPr lang="en-US" dirty="0"/>
          </a:p>
        </p:txBody>
      </p:sp>
      <p:sp>
        <p:nvSpPr>
          <p:cNvPr id="11" name="Text 6"/>
          <p:cNvSpPr/>
          <p:nvPr/>
        </p:nvSpPr>
        <p:spPr>
          <a:xfrm>
            <a:off x="1518523" y="3897511"/>
            <a:ext cx="560165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Executive decision-making tools</a:t>
            </a:r>
            <a:endParaRPr lang="en-US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8835" y="439579"/>
            <a:ext cx="6560701" cy="656070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864931" y="7179966"/>
            <a:ext cx="6560701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integrated approach transforms raw credit card transaction data into strategic business intelligence, enabling data-driven portfolio management and customer growth initiatives.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583</Words>
  <Application>Microsoft Office PowerPoint</Application>
  <PresentationFormat>Custom</PresentationFormat>
  <Paragraphs>96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Merriweather Bold</vt:lpstr>
      <vt:lpstr>Merriweather Light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Tarun Kumar Rathore</cp:lastModifiedBy>
  <cp:revision>2</cp:revision>
  <dcterms:created xsi:type="dcterms:W3CDTF">2025-09-19T12:54:29Z</dcterms:created>
  <dcterms:modified xsi:type="dcterms:W3CDTF">2025-09-19T13:06:17Z</dcterms:modified>
</cp:coreProperties>
</file>